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3" r:id="rId6"/>
    <p:sldId id="267" r:id="rId7"/>
    <p:sldId id="268" r:id="rId8"/>
    <p:sldId id="266" r:id="rId9"/>
  </p:sldIdLst>
  <p:sldSz cx="9144000" cy="6858000" type="screen4x3"/>
  <p:notesSz cx="6858000" cy="9144000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8" name="Line 8"/>
          <p:cNvSpPr>
            <a:spLocks noChangeShapeType="1"/>
          </p:cNvSpPr>
          <p:nvPr/>
        </p:nvSpPr>
        <p:spPr bwMode="auto">
          <a:xfrm>
            <a:off x="0" y="8388350"/>
            <a:ext cx="685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a-DK"/>
          </a:p>
        </p:txBody>
      </p:sp>
      <p:sp>
        <p:nvSpPr>
          <p:cNvPr id="281609" name="Rectangle 9"/>
          <p:cNvSpPr>
            <a:spLocks noChangeArrowheads="1"/>
          </p:cNvSpPr>
          <p:nvPr/>
        </p:nvSpPr>
        <p:spPr bwMode="auto">
          <a:xfrm>
            <a:off x="476250" y="8604250"/>
            <a:ext cx="5329238" cy="2873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da-DK" sz="1000" b="1"/>
          </a:p>
        </p:txBody>
      </p:sp>
      <p:sp>
        <p:nvSpPr>
          <p:cNvPr id="281610" name="Rectangle 10"/>
          <p:cNvSpPr>
            <a:spLocks noChangeArrowheads="1"/>
          </p:cNvSpPr>
          <p:nvPr/>
        </p:nvSpPr>
        <p:spPr bwMode="auto">
          <a:xfrm>
            <a:off x="476250" y="8756650"/>
            <a:ext cx="1223963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da-DK" sz="900"/>
          </a:p>
        </p:txBody>
      </p:sp>
      <p:sp>
        <p:nvSpPr>
          <p:cNvPr id="281611" name="Rectangle 11"/>
          <p:cNvSpPr>
            <a:spLocks noChangeArrowheads="1"/>
          </p:cNvSpPr>
          <p:nvPr/>
        </p:nvSpPr>
        <p:spPr bwMode="auto">
          <a:xfrm>
            <a:off x="1700213" y="8748713"/>
            <a:ext cx="4222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1CA38539-4874-4565-BC70-FDCA414825A9}" type="slidenum">
              <a:rPr lang="da-DK" sz="900"/>
              <a:pPr algn="r"/>
              <a:t>‹nr.›</a:t>
            </a:fld>
            <a:endParaRPr lang="da-DK" sz="900"/>
          </a:p>
        </p:txBody>
      </p:sp>
      <p:sp>
        <p:nvSpPr>
          <p:cNvPr id="281612" name="Rectangle 12"/>
          <p:cNvSpPr>
            <a:spLocks noChangeArrowheads="1"/>
          </p:cNvSpPr>
          <p:nvPr/>
        </p:nvSpPr>
        <p:spPr bwMode="auto">
          <a:xfrm>
            <a:off x="44450" y="107950"/>
            <a:ext cx="669766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da-DK" b="1"/>
              <a:t>Titel på slide</a:t>
            </a:r>
          </a:p>
        </p:txBody>
      </p:sp>
      <p:sp>
        <p:nvSpPr>
          <p:cNvPr id="281613" name="Line 13"/>
          <p:cNvSpPr>
            <a:spLocks noChangeShapeType="1"/>
          </p:cNvSpPr>
          <p:nvPr/>
        </p:nvSpPr>
        <p:spPr bwMode="auto">
          <a:xfrm>
            <a:off x="0" y="574675"/>
            <a:ext cx="685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a-DK"/>
          </a:p>
        </p:txBody>
      </p:sp>
      <p:pic>
        <p:nvPicPr>
          <p:cNvPr id="281614" name="Picture 14" descr="unic-powerpoint-hando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8750" y="8680450"/>
            <a:ext cx="272732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/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a-DK"/>
          </a:p>
        </p:txBody>
      </p:sp>
      <p:sp>
        <p:nvSpPr>
          <p:cNvPr id="274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74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</a:p>
        </p:txBody>
      </p:sp>
      <p:sp>
        <p:nvSpPr>
          <p:cNvPr id="274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/>
          </a:p>
        </p:txBody>
      </p:sp>
      <p:sp>
        <p:nvSpPr>
          <p:cNvPr id="274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68D4F23-9D0F-4B0F-9023-7A835ECB0B82}" type="slidenum">
              <a:rPr lang="da-DK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7" name="Rectangle 11"/>
          <p:cNvSpPr>
            <a:spLocks noChangeArrowheads="1"/>
          </p:cNvSpPr>
          <p:nvPr/>
        </p:nvSpPr>
        <p:spPr bwMode="auto">
          <a:xfrm>
            <a:off x="0" y="5734050"/>
            <a:ext cx="9144000" cy="11239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80899" name="Rectangle 3"/>
          <p:cNvSpPr>
            <a:spLocks noGrp="1" noChangeAspect="1" noChangeArrowheads="1"/>
          </p:cNvSpPr>
          <p:nvPr>
            <p:ph type="subTitle" idx="1"/>
          </p:nvPr>
        </p:nvSpPr>
        <p:spPr>
          <a:xfrm>
            <a:off x="1042988" y="3854450"/>
            <a:ext cx="6769100" cy="366713"/>
          </a:xfrm>
        </p:spPr>
        <p:txBody>
          <a:bodyPr>
            <a:spAutoFit/>
          </a:bodyPr>
          <a:lstStyle>
            <a:lvl1pPr marL="0" indent="0"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80902" name="Line 6"/>
          <p:cNvSpPr>
            <a:spLocks noChangeShapeType="1"/>
          </p:cNvSpPr>
          <p:nvPr/>
        </p:nvSpPr>
        <p:spPr bwMode="auto">
          <a:xfrm>
            <a:off x="0" y="573405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a-DK"/>
          </a:p>
        </p:txBody>
      </p:sp>
      <p:sp>
        <p:nvSpPr>
          <p:cNvPr id="80906" name="Rectangle 10"/>
          <p:cNvSpPr>
            <a:spLocks noGrp="1" noChangeAspect="1" noChangeArrowheads="1"/>
          </p:cNvSpPr>
          <p:nvPr>
            <p:ph type="ctrTitle" sz="quarter"/>
          </p:nvPr>
        </p:nvSpPr>
        <p:spPr>
          <a:xfrm>
            <a:off x="1042988" y="2470150"/>
            <a:ext cx="6769100" cy="609600"/>
          </a:xfrm>
        </p:spPr>
        <p:txBody>
          <a:bodyPr anchor="t">
            <a:spAutoFit/>
          </a:bodyPr>
          <a:lstStyle>
            <a:lvl1pPr>
              <a:defRPr sz="3400"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pic>
        <p:nvPicPr>
          <p:cNvPr id="80910" name="Picture 14" descr="unic-powerpoi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8688" y="6153150"/>
            <a:ext cx="272732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912" name="Picture 16" descr="Billede 1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1" y="0"/>
            <a:ext cx="9140398" cy="1863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660BBD2F-F0FE-4F3E-939B-B70179B2C4C4}" type="datetime1">
              <a:rPr lang="da-DK"/>
              <a:pPr/>
              <a:t>23-04-2010</a:t>
            </a:fld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6B0F04-E673-4EF2-9452-BE35044FEB9C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  <p:transition>
    <p:cu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3688" y="230188"/>
            <a:ext cx="2105025" cy="5359400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230188"/>
            <a:ext cx="6167438" cy="5359400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251A0715-DF64-49E7-82F1-DF79C8AE0957}" type="datetime1">
              <a:rPr lang="da-DK"/>
              <a:pPr/>
              <a:t>23-04-2010</a:t>
            </a:fld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10FEE6-B9C4-433A-912B-98F12C8C4DDA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  <p:transition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1916B86F-9DE9-42EB-9ABB-A09B05294DBE}" type="datetime1">
              <a:rPr lang="da-DK"/>
              <a:pPr/>
              <a:t>23-04-2010</a:t>
            </a:fld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4CF2F2-CCEF-450D-8179-3212962702D4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  <p:transition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9549E447-CED2-4710-83B7-70198B0BED26}" type="datetime1">
              <a:rPr lang="da-DK"/>
              <a:pPr/>
              <a:t>23-04-2010</a:t>
            </a:fld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38DE2A-9B41-4931-B746-3A5B7D60EC44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  <p:transition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836613"/>
            <a:ext cx="4100512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6613"/>
            <a:ext cx="4100513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D672FE59-C09B-45A4-9BCA-21EAEE38199D}" type="datetime1">
              <a:rPr lang="da-DK"/>
              <a:pPr/>
              <a:t>23-04-2010</a:t>
            </a:fld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2E036C-982A-4EEB-AE33-955653C74096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  <p:transition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D9EB460C-73A2-41DF-BF67-0E95BF4CAFC8}" type="datetime1">
              <a:rPr lang="da-DK"/>
              <a:pPr/>
              <a:t>23-04-2010</a:t>
            </a:fld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F77759-06F3-44AA-BA5A-EC750D7235B5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  <p:transition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F42EF583-502A-4A35-A133-FA1AEB91C109}" type="datetime1">
              <a:rPr lang="da-DK"/>
              <a:pPr/>
              <a:t>23-04-2010</a:t>
            </a:fld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674CEB-88F6-48D7-92F1-4BEBE3BE017D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  <p:transition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CE845EC6-7BBA-433C-BA52-D715CF035D8B}" type="datetime1">
              <a:rPr lang="da-DK"/>
              <a:pPr/>
              <a:t>23-04-2010</a:t>
            </a:fld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409E8-AEBE-4E26-89E3-2B2E3D250665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  <p:transition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55DCACA2-254B-4F54-BF80-CBA5E3CC598B}" type="datetime1">
              <a:rPr lang="da-DK"/>
              <a:pPr/>
              <a:t>23-04-2010</a:t>
            </a:fld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922300-01FB-44C2-8BDF-D81D9CB77E11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  <p:transition>
    <p:cu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315C9ED7-DFFB-48D4-AB04-CAA311784A6A}" type="datetime1">
              <a:rPr lang="da-DK"/>
              <a:pPr/>
              <a:t>23-04-2010</a:t>
            </a:fld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A7E62C-DBD5-4876-9B22-89FC1A1FF34F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  <p:transition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73" name="Rectangle 21"/>
          <p:cNvSpPr>
            <a:spLocks noChangeArrowheads="1"/>
          </p:cNvSpPr>
          <p:nvPr/>
        </p:nvSpPr>
        <p:spPr bwMode="auto">
          <a:xfrm>
            <a:off x="0" y="5734050"/>
            <a:ext cx="9144000" cy="11239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5288" y="6165850"/>
            <a:ext cx="5329237" cy="2873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/>
            </a:lvl1pPr>
          </a:lstStyle>
          <a:p>
            <a:endParaRPr lang="da-DK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836613"/>
            <a:ext cx="8353425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3"/>
            <a:r>
              <a:rPr lang="da-DK" smtClean="0"/>
              <a:t>Femte niveau</a:t>
            </a:r>
          </a:p>
        </p:txBody>
      </p:sp>
      <p:sp>
        <p:nvSpPr>
          <p:cNvPr id="49160" name="Line 8"/>
          <p:cNvSpPr>
            <a:spLocks noChangeShapeType="1"/>
          </p:cNvSpPr>
          <p:nvPr/>
        </p:nvSpPr>
        <p:spPr bwMode="auto">
          <a:xfrm>
            <a:off x="0" y="573405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a-DK"/>
          </a:p>
        </p:txBody>
      </p:sp>
      <p:sp>
        <p:nvSpPr>
          <p:cNvPr id="49170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230188"/>
            <a:ext cx="8424863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Titel på slide</a:t>
            </a:r>
          </a:p>
        </p:txBody>
      </p:sp>
      <p:sp>
        <p:nvSpPr>
          <p:cNvPr id="49171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95288" y="6389688"/>
            <a:ext cx="1223962" cy="20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/>
            </a:lvl1pPr>
          </a:lstStyle>
          <a:p>
            <a:fld id="{03D757DC-63EB-43E3-B779-87916C12E741}" type="datetime1">
              <a:rPr lang="da-DK"/>
              <a:pPr/>
              <a:t>23-04-2010</a:t>
            </a:fld>
            <a:endParaRPr lang="da-DK"/>
          </a:p>
        </p:txBody>
      </p:sp>
      <p:sp>
        <p:nvSpPr>
          <p:cNvPr id="49172" name="Rectangle 2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619250" y="6386513"/>
            <a:ext cx="4222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/>
            </a:lvl1pPr>
          </a:lstStyle>
          <a:p>
            <a:fld id="{67DFC7B0-12D3-4F70-B237-933EC4D79252}" type="slidenum">
              <a:rPr lang="da-DK"/>
              <a:pPr/>
              <a:t>‹nr.›</a:t>
            </a:fld>
            <a:endParaRPr lang="da-DK"/>
          </a:p>
        </p:txBody>
      </p:sp>
      <p:pic>
        <p:nvPicPr>
          <p:cNvPr id="49178" name="Picture 26" descr="unic-powerpoint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022975" y="6153150"/>
            <a:ext cx="272732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79" name="Line 27"/>
          <p:cNvSpPr>
            <a:spLocks noChangeShapeType="1"/>
          </p:cNvSpPr>
          <p:nvPr/>
        </p:nvSpPr>
        <p:spPr bwMode="auto">
          <a:xfrm>
            <a:off x="395288" y="647700"/>
            <a:ext cx="8353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>
    <p:cut/>
  </p:transition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81000" indent="-381000" algn="l" rtl="0" eaLnBrk="1" fontAlgn="base" hangingPunct="1">
        <a:spcBef>
          <a:spcPct val="0"/>
        </a:spcBef>
        <a:spcAft>
          <a:spcPct val="3000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838200" indent="-381000" algn="l" rtl="0" eaLnBrk="1" fontAlgn="base" hangingPunct="1">
        <a:spcBef>
          <a:spcPct val="0"/>
        </a:spcBef>
        <a:spcAft>
          <a:spcPct val="3000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2pPr>
      <a:lvl3pPr marL="1295400" indent="-381000" algn="l" rtl="0" eaLnBrk="1" fontAlgn="base" hangingPunct="1">
        <a:spcBef>
          <a:spcPct val="0"/>
        </a:spcBef>
        <a:spcAft>
          <a:spcPct val="3000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3pPr>
      <a:lvl4pPr marL="1752600" indent="-381000" algn="l" rtl="0" eaLnBrk="1" fontAlgn="base" hangingPunct="1">
        <a:spcBef>
          <a:spcPct val="0"/>
        </a:spcBef>
        <a:spcAft>
          <a:spcPct val="3000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4pPr>
      <a:lvl5pPr marL="2209800" indent="-381000" algn="l" rtl="0" eaLnBrk="1" fontAlgn="base" hangingPunct="1">
        <a:spcBef>
          <a:spcPct val="0"/>
        </a:spcBef>
        <a:spcAft>
          <a:spcPct val="5000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5pPr>
      <a:lvl6pPr marL="2667000" indent="-381000" algn="l" rtl="0" eaLnBrk="1" fontAlgn="base" hangingPunct="1">
        <a:spcBef>
          <a:spcPct val="0"/>
        </a:spcBef>
        <a:spcAft>
          <a:spcPct val="5000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6pPr>
      <a:lvl7pPr marL="3124200" indent="-381000" algn="l" rtl="0" eaLnBrk="1" fontAlgn="base" hangingPunct="1">
        <a:spcBef>
          <a:spcPct val="0"/>
        </a:spcBef>
        <a:spcAft>
          <a:spcPct val="5000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7pPr>
      <a:lvl8pPr marL="3581400" indent="-381000" algn="l" rtl="0" eaLnBrk="1" fontAlgn="base" hangingPunct="1">
        <a:spcBef>
          <a:spcPct val="0"/>
        </a:spcBef>
        <a:spcAft>
          <a:spcPct val="5000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8pPr>
      <a:lvl9pPr marL="4038600" indent="-381000" algn="l" rtl="0" eaLnBrk="1" fontAlgn="base" hangingPunct="1">
        <a:spcBef>
          <a:spcPct val="0"/>
        </a:spcBef>
        <a:spcAft>
          <a:spcPct val="5000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mu.dk/erhverv/praktik/mestforopsoegende/index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071538" y="4857760"/>
            <a:ext cx="6769100" cy="369332"/>
          </a:xfrm>
        </p:spPr>
        <p:txBody>
          <a:bodyPr/>
          <a:lstStyle/>
          <a:p>
            <a:pPr algn="ctr"/>
            <a:r>
              <a:rPr lang="da-DK" dirty="0" smtClean="0"/>
              <a:t>Anne Birch, UNI</a:t>
            </a:r>
            <a:r>
              <a:rPr lang="da-DK" dirty="0" smtClean="0">
                <a:solidFill>
                  <a:srgbClr val="FF0000"/>
                </a:solidFill>
              </a:rPr>
              <a:t>•</a:t>
            </a:r>
            <a:r>
              <a:rPr lang="da-DK" dirty="0" smtClean="0"/>
              <a:t>C</a:t>
            </a:r>
            <a:endParaRPr lang="da-DK" dirty="0"/>
          </a:p>
        </p:txBody>
      </p:sp>
      <p:sp>
        <p:nvSpPr>
          <p:cNvPr id="3" name="Title 2"/>
          <p:cNvSpPr>
            <a:spLocks noGrp="1"/>
          </p:cNvSpPr>
          <p:nvPr>
            <p:ph type="ctrTitle" sz="quarter"/>
          </p:nvPr>
        </p:nvSpPr>
        <p:spPr>
          <a:xfrm>
            <a:off x="1000100" y="2470150"/>
            <a:ext cx="6811988" cy="1754326"/>
          </a:xfrm>
        </p:spPr>
        <p:txBody>
          <a:bodyPr/>
          <a:lstStyle/>
          <a:p>
            <a:pPr algn="ctr"/>
            <a:r>
              <a:rPr lang="da-DK" sz="3600" dirty="0" err="1" smtClean="0"/>
              <a:t>UNI</a:t>
            </a:r>
            <a:r>
              <a:rPr lang="da-DK" sz="3600" dirty="0" err="1" smtClean="0">
                <a:solidFill>
                  <a:srgbClr val="FF0000"/>
                </a:solidFill>
              </a:rPr>
              <a:t>•</a:t>
            </a:r>
            <a:r>
              <a:rPr lang="da-DK" sz="3600" dirty="0" err="1" smtClean="0"/>
              <a:t>Cs</a:t>
            </a:r>
            <a:r>
              <a:rPr lang="da-DK" sz="3600" dirty="0" smtClean="0"/>
              <a:t> kampagneaktiviteter med fokus på det opsøgende arbejde </a:t>
            </a:r>
            <a:endParaRPr lang="da-DK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Hovedelementer i praktikpladspakken fra maj 2009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 smtClean="0"/>
          </a:p>
          <a:p>
            <a:r>
              <a:rPr lang="da-DK" dirty="0" smtClean="0"/>
              <a:t>Præmie og bonus til arbejdsgivere</a:t>
            </a:r>
          </a:p>
          <a:p>
            <a:r>
              <a:rPr lang="da-DK" dirty="0" smtClean="0"/>
              <a:t>Omlægning af tilskuddet til erhvervsskolernes praktikpladsopsøgende arbejde</a:t>
            </a:r>
          </a:p>
          <a:p>
            <a:r>
              <a:rPr lang="da-DK" dirty="0" smtClean="0"/>
              <a:t>Løntilskud til </a:t>
            </a:r>
            <a:r>
              <a:rPr lang="da-DK" dirty="0" err="1" smtClean="0"/>
              <a:t>EGU-elever</a:t>
            </a:r>
            <a:endParaRPr lang="da-DK" dirty="0" smtClean="0"/>
          </a:p>
          <a:p>
            <a:r>
              <a:rPr lang="da-DK" dirty="0" smtClean="0"/>
              <a:t>Flere praktikpladser i det offentlige</a:t>
            </a:r>
          </a:p>
          <a:p>
            <a:r>
              <a:rPr lang="da-DK" dirty="0" smtClean="0"/>
              <a:t>Kampagnen ”Flere fagfolk, tak!” videreføres </a:t>
            </a:r>
          </a:p>
          <a:p>
            <a:r>
              <a:rPr lang="da-DK" dirty="0" smtClean="0"/>
              <a:t>Kampagne med fokus på skolernes og de faglige udvalgs praktikpladsopsøgende indsats</a:t>
            </a:r>
          </a:p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916B86F-9DE9-42EB-9ABB-A09B05294DBE}" type="datetime1">
              <a:rPr lang="da-DK" smtClean="0"/>
              <a:pPr/>
              <a:t>23-04-2010</a:t>
            </a:fld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F2F2-CCEF-450D-8179-3212962702D4}" type="slidenum">
              <a:rPr lang="da-DK" smtClean="0"/>
              <a:pPr/>
              <a:t>2</a:t>
            </a:fld>
            <a:endParaRPr lang="da-DK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Kampagne med fokus på det opsøgende arbejde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 smtClean="0"/>
          </a:p>
          <a:p>
            <a:r>
              <a:rPr lang="da-DK" dirty="0" smtClean="0"/>
              <a:t>Udvikling af startpakker til de opsøgende medarbejdere</a:t>
            </a:r>
            <a:br>
              <a:rPr lang="da-DK" dirty="0" smtClean="0"/>
            </a:br>
            <a:r>
              <a:rPr lang="da-DK" dirty="0" smtClean="0"/>
              <a:t>- at kunne finde alt relevant materiale ét sted</a:t>
            </a:r>
            <a:br>
              <a:rPr lang="da-DK" dirty="0" smtClean="0"/>
            </a:br>
            <a:r>
              <a:rPr lang="da-DK" dirty="0" smtClean="0"/>
              <a:t>- som kvalificering af de opsøgende medarbejderes viden</a:t>
            </a:r>
            <a:br>
              <a:rPr lang="da-DK" dirty="0" smtClean="0"/>
            </a:br>
            <a:r>
              <a:rPr lang="da-DK" dirty="0" smtClean="0"/>
              <a:t>- som startpakker til at tage med ud i virksomhederne</a:t>
            </a:r>
          </a:p>
          <a:p>
            <a:r>
              <a:rPr lang="da-DK" dirty="0" smtClean="0"/>
              <a:t>Startpakkerne understøttes af en telefonisk hotline for virksomhederne</a:t>
            </a:r>
          </a:p>
          <a:p>
            <a:r>
              <a:rPr lang="da-DK" dirty="0" smtClean="0"/>
              <a:t>Udvikling og forankring af opsøgernetværk – skoler og faglige udvalg</a:t>
            </a:r>
          </a:p>
          <a:p>
            <a:r>
              <a:rPr lang="da-DK" dirty="0" smtClean="0"/>
              <a:t>Videreudvikling og udvidelse af anvendelsen af Praktik+</a:t>
            </a:r>
          </a:p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916B86F-9DE9-42EB-9ABB-A09B05294DBE}" type="datetime1">
              <a:rPr lang="da-DK" smtClean="0"/>
              <a:pPr/>
              <a:t>23-04-2010</a:t>
            </a:fld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F2F2-CCEF-450D-8179-3212962702D4}" type="slidenum">
              <a:rPr lang="da-DK" smtClean="0"/>
              <a:pPr/>
              <a:t>3</a:t>
            </a:fld>
            <a:endParaRPr lang="da-DK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Startpakker til de opsøgende medarbejdere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 smtClean="0"/>
          </a:p>
          <a:p>
            <a:r>
              <a:rPr lang="da-DK" dirty="0" smtClean="0"/>
              <a:t>Ny undermenu på </a:t>
            </a:r>
            <a:r>
              <a:rPr lang="da-DK" dirty="0" err="1" smtClean="0"/>
              <a:t>emu.dk</a:t>
            </a:r>
            <a:r>
              <a:rPr lang="da-DK" dirty="0" smtClean="0"/>
              <a:t>: </a:t>
            </a:r>
            <a:r>
              <a:rPr lang="da-DK" dirty="0" smtClean="0">
                <a:hlinkClick r:id="rId2"/>
              </a:rPr>
              <a:t>”Mest for opsøgende medarbejdere”</a:t>
            </a:r>
            <a:endParaRPr lang="da-DK" dirty="0" smtClean="0"/>
          </a:p>
          <a:p>
            <a:r>
              <a:rPr lang="da-DK" dirty="0" smtClean="0"/>
              <a:t>Generel information: </a:t>
            </a:r>
            <a:br>
              <a:rPr lang="da-DK" dirty="0" smtClean="0"/>
            </a:br>
            <a:r>
              <a:rPr lang="da-DK" dirty="0" smtClean="0"/>
              <a:t>- gode råd, tilskud, love og regler, uddannelsesaftaler, Praktik+</a:t>
            </a:r>
          </a:p>
          <a:p>
            <a:r>
              <a:rPr lang="da-DK" dirty="0" smtClean="0"/>
              <a:t>Fagspecifikke startpakker:</a:t>
            </a:r>
            <a:br>
              <a:rPr lang="da-DK" dirty="0" smtClean="0"/>
            </a:br>
            <a:r>
              <a:rPr lang="da-DK" dirty="0" smtClean="0"/>
              <a:t>- det pågældende faglige udvalg, godkendelse, elevoverenskomst</a:t>
            </a:r>
          </a:p>
          <a:p>
            <a:r>
              <a:rPr lang="da-DK" dirty="0" smtClean="0"/>
              <a:t>Materiale til virksomhederne</a:t>
            </a:r>
            <a:br>
              <a:rPr lang="da-DK" dirty="0" smtClean="0"/>
            </a:br>
            <a:r>
              <a:rPr lang="da-DK" dirty="0" smtClean="0"/>
              <a:t>- både i færdigt layout og til skolernes egen bearbejdning</a:t>
            </a:r>
          </a:p>
          <a:p>
            <a:r>
              <a:rPr lang="da-DK" smtClean="0"/>
              <a:t>Information om hotline </a:t>
            </a:r>
            <a:r>
              <a:rPr lang="da-DK" dirty="0" smtClean="0"/>
              <a:t>for virksomhederne</a:t>
            </a:r>
            <a:br>
              <a:rPr lang="da-DK" dirty="0" smtClean="0"/>
            </a:b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916B86F-9DE9-42EB-9ABB-A09B05294DBE}" type="datetime1">
              <a:rPr lang="da-DK" smtClean="0"/>
              <a:pPr/>
              <a:t>23-04-2010</a:t>
            </a:fld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F2F2-CCEF-450D-8179-3212962702D4}" type="slidenum">
              <a:rPr lang="da-DK" smtClean="0"/>
              <a:pPr/>
              <a:t>4</a:t>
            </a:fld>
            <a:endParaRPr lang="da-DK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Telefonisk hotline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 smtClean="0"/>
          </a:p>
          <a:p>
            <a:r>
              <a:rPr lang="da-DK" dirty="0" smtClean="0"/>
              <a:t>Tlf. 3587 8801</a:t>
            </a:r>
          </a:p>
          <a:p>
            <a:r>
              <a:rPr lang="da-DK" dirty="0" smtClean="0"/>
              <a:t>EASY-P konsulenterne Olav og Lene</a:t>
            </a:r>
          </a:p>
          <a:p>
            <a:r>
              <a:rPr lang="da-DK" dirty="0" smtClean="0"/>
              <a:t>Ca. 1500 opkald</a:t>
            </a:r>
            <a:br>
              <a:rPr lang="da-DK" dirty="0" smtClean="0"/>
            </a:br>
            <a:r>
              <a:rPr lang="da-DK" dirty="0" smtClean="0"/>
              <a:t>- præmie og bonus</a:t>
            </a:r>
            <a:br>
              <a:rPr lang="da-DK" dirty="0" smtClean="0"/>
            </a:br>
            <a:r>
              <a:rPr lang="da-DK" dirty="0" smtClean="0"/>
              <a:t>- godkendelse</a:t>
            </a:r>
            <a:br>
              <a:rPr lang="da-DK" dirty="0" smtClean="0"/>
            </a:br>
            <a:r>
              <a:rPr lang="da-DK" dirty="0" smtClean="0"/>
              <a:t>- løn til voksenelever</a:t>
            </a:r>
            <a:br>
              <a:rPr lang="da-DK" dirty="0" smtClean="0"/>
            </a:br>
            <a:r>
              <a:rPr lang="da-DK" dirty="0" smtClean="0"/>
              <a:t>- og meget mere</a:t>
            </a:r>
          </a:p>
          <a:p>
            <a:r>
              <a:rPr lang="da-DK" dirty="0" smtClean="0"/>
              <a:t>Koordineret med kampagnen ”Flere fagfolk. Tak!”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916B86F-9DE9-42EB-9ABB-A09B05294DBE}" type="datetime1">
              <a:rPr lang="da-DK" smtClean="0"/>
              <a:pPr/>
              <a:t>23-04-2010</a:t>
            </a:fld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F2F2-CCEF-450D-8179-3212962702D4}" type="slidenum">
              <a:rPr lang="da-DK" smtClean="0"/>
              <a:pPr/>
              <a:t>5</a:t>
            </a:fld>
            <a:endParaRPr lang="da-DK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Netværk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 smtClean="0"/>
          </a:p>
          <a:p>
            <a:r>
              <a:rPr lang="da-DK" dirty="0" smtClean="0"/>
              <a:t>Samarbejde med Byggeriets Uddannelser</a:t>
            </a:r>
          </a:p>
          <a:p>
            <a:r>
              <a:rPr lang="da-DK" dirty="0" smtClean="0"/>
              <a:t>Udpegning af ”</a:t>
            </a:r>
            <a:r>
              <a:rPr lang="da-DK" dirty="0" err="1" smtClean="0"/>
              <a:t>superopsøgere</a:t>
            </a:r>
            <a:r>
              <a:rPr lang="da-DK" dirty="0" smtClean="0"/>
              <a:t>”</a:t>
            </a:r>
            <a:br>
              <a:rPr lang="da-DK" dirty="0" smtClean="0"/>
            </a:br>
            <a:r>
              <a:rPr lang="da-DK" dirty="0" smtClean="0"/>
              <a:t>- skoler og faglige udvalg</a:t>
            </a:r>
            <a:br>
              <a:rPr lang="da-DK" dirty="0" smtClean="0"/>
            </a:br>
            <a:r>
              <a:rPr lang="da-DK" dirty="0" smtClean="0"/>
              <a:t>- regionale kvartalsvise møder</a:t>
            </a:r>
            <a:br>
              <a:rPr lang="da-DK" dirty="0" smtClean="0"/>
            </a:br>
            <a:r>
              <a:rPr lang="da-DK" dirty="0" smtClean="0"/>
              <a:t>- spørgeskema</a:t>
            </a:r>
          </a:p>
          <a:p>
            <a:r>
              <a:rPr lang="da-DK" dirty="0" smtClean="0"/>
              <a:t>Landsdækkende oversigt over uformelle netværk</a:t>
            </a:r>
          </a:p>
          <a:p>
            <a:r>
              <a:rPr lang="da-DK" dirty="0" smtClean="0"/>
              <a:t>Igangsætning af netværk på ikke dækkede områder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916B86F-9DE9-42EB-9ABB-A09B05294DBE}" type="datetime1">
              <a:rPr lang="da-DK" smtClean="0"/>
              <a:pPr/>
              <a:t>23-04-2010</a:t>
            </a:fld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F2F2-CCEF-450D-8179-3212962702D4}" type="slidenum">
              <a:rPr lang="da-DK" smtClean="0"/>
              <a:pPr/>
              <a:t>6</a:t>
            </a:fld>
            <a:endParaRPr lang="da-DK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Praktik+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 smtClean="0"/>
          </a:p>
          <a:p>
            <a:r>
              <a:rPr lang="da-DK" dirty="0" smtClean="0"/>
              <a:t>Version 9.1.1 og 10.1</a:t>
            </a:r>
          </a:p>
          <a:p>
            <a:r>
              <a:rPr lang="da-DK" dirty="0" smtClean="0"/>
              <a:t>Udpegning af skolelokale superbrugere</a:t>
            </a:r>
          </a:p>
          <a:p>
            <a:r>
              <a:rPr lang="da-DK" dirty="0" smtClean="0"/>
              <a:t>PR-fremstød: </a:t>
            </a:r>
            <a:r>
              <a:rPr lang="da-DK" dirty="0" err="1" smtClean="0"/>
              <a:t>roadshows</a:t>
            </a:r>
            <a:r>
              <a:rPr lang="da-DK" dirty="0" smtClean="0"/>
              <a:t> efter sommerferien</a:t>
            </a:r>
          </a:p>
          <a:p>
            <a:r>
              <a:rPr lang="da-DK" dirty="0" smtClean="0"/>
              <a:t>Kursusaktivitet for superbrugere</a:t>
            </a:r>
          </a:p>
          <a:p>
            <a:r>
              <a:rPr lang="da-DK" dirty="0" smtClean="0"/>
              <a:t>Omlagt kursusaktivitet i øvrigt</a:t>
            </a:r>
          </a:p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916B86F-9DE9-42EB-9ABB-A09B05294DBE}" type="datetime1">
              <a:rPr lang="da-DK" smtClean="0"/>
              <a:pPr/>
              <a:t>23-04-2010</a:t>
            </a:fld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F2F2-CCEF-450D-8179-3212962702D4}" type="slidenum">
              <a:rPr lang="da-DK" smtClean="0"/>
              <a:pPr/>
              <a:t>7</a:t>
            </a:fld>
            <a:endParaRPr lang="da-DK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Tak for jeres opmærksomhed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 smtClean="0"/>
          </a:p>
          <a:p>
            <a:r>
              <a:rPr lang="da-DK" dirty="0" smtClean="0"/>
              <a:t>Velkommen i workshoppen i eftermiddag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916B86F-9DE9-42EB-9ABB-A09B05294DBE}" type="datetime1">
              <a:rPr lang="da-DK" smtClean="0"/>
              <a:pPr/>
              <a:t>23-04-2010</a:t>
            </a:fld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F2F2-CCEF-450D-8179-3212962702D4}" type="slidenum">
              <a:rPr lang="da-DK" smtClean="0"/>
              <a:pPr/>
              <a:t>8</a:t>
            </a:fld>
            <a:endParaRPr lang="da-DK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ministrative">
  <a:themeElements>
    <a:clrScheme name="uni-c standar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uni-c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ni-c standar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-c standar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-c standar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-c standar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-c standar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-c standar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-c standar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-c standar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-c standar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-c standar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-c standar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-c standar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Administrative</Template>
  <TotalTime>148</TotalTime>
  <Words>160</Words>
  <Application>Microsoft Office PowerPoint</Application>
  <PresentationFormat>Skærmshow (4:3)</PresentationFormat>
  <Paragraphs>60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8</vt:i4>
      </vt:variant>
    </vt:vector>
  </HeadingPairs>
  <TitlesOfParts>
    <vt:vector size="9" baseType="lpstr">
      <vt:lpstr>Administrative</vt:lpstr>
      <vt:lpstr>UNI•Cs kampagneaktiviteter med fokus på det opsøgende arbejde </vt:lpstr>
      <vt:lpstr>Hovedelementer i praktikpladspakken fra maj 2009</vt:lpstr>
      <vt:lpstr>Kampagne med fokus på det opsøgende arbejde</vt:lpstr>
      <vt:lpstr>Startpakker til de opsøgende medarbejdere</vt:lpstr>
      <vt:lpstr>Telefonisk hotline</vt:lpstr>
      <vt:lpstr>Netværk</vt:lpstr>
      <vt:lpstr>Praktik+</vt:lpstr>
      <vt:lpstr>Tak for jeres opmærksomhed</vt:lpstr>
    </vt:vector>
  </TitlesOfParts>
  <Company>UNI-C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Anne Birch</dc:creator>
  <cp:lastModifiedBy>Anne Birch</cp:lastModifiedBy>
  <cp:revision>19</cp:revision>
  <dcterms:created xsi:type="dcterms:W3CDTF">2010-04-15T12:24:58Z</dcterms:created>
  <dcterms:modified xsi:type="dcterms:W3CDTF">2010-04-23T13:30:55Z</dcterms:modified>
</cp:coreProperties>
</file>